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22"/>
  </p:notesMasterIdLst>
  <p:handoutMasterIdLst>
    <p:handoutMasterId r:id="rId23"/>
  </p:handoutMasterIdLst>
  <p:sldIdLst>
    <p:sldId id="256" r:id="rId2"/>
    <p:sldId id="375" r:id="rId3"/>
    <p:sldId id="394" r:id="rId4"/>
    <p:sldId id="377" r:id="rId5"/>
    <p:sldId id="376" r:id="rId6"/>
    <p:sldId id="378" r:id="rId7"/>
    <p:sldId id="379" r:id="rId8"/>
    <p:sldId id="380" r:id="rId9"/>
    <p:sldId id="381" r:id="rId10"/>
    <p:sldId id="382" r:id="rId11"/>
    <p:sldId id="383" r:id="rId12"/>
    <p:sldId id="385" r:id="rId13"/>
    <p:sldId id="386" r:id="rId14"/>
    <p:sldId id="387" r:id="rId15"/>
    <p:sldId id="388" r:id="rId16"/>
    <p:sldId id="389" r:id="rId17"/>
    <p:sldId id="390" r:id="rId18"/>
    <p:sldId id="391" r:id="rId19"/>
    <p:sldId id="392" r:id="rId20"/>
    <p:sldId id="393" r:id="rId21"/>
  </p:sldIdLst>
  <p:sldSz cx="9144000" cy="6858000" type="screen4x3"/>
  <p:notesSz cx="9856788" cy="6797675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EEA"/>
    <a:srgbClr val="BFBFB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4660"/>
  </p:normalViewPr>
  <p:slideViewPr>
    <p:cSldViewPr>
      <p:cViewPr varScale="1">
        <p:scale>
          <a:sx n="72" d="100"/>
          <a:sy n="72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272349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5582139" y="0"/>
            <a:ext cx="4272349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B8EA54-3BDB-40FF-BACB-15D7AE6AEF85}" type="datetimeFigureOut">
              <a:rPr lang="zh-HK" altLang="en-US" smtClean="0"/>
              <a:pPr/>
              <a:t>28/5/2012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1" y="6456699"/>
            <a:ext cx="4272349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5582139" y="6456699"/>
            <a:ext cx="4272349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D14552-C3F7-4A26-BAF1-ED9866A7703F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xmlns="" val="19183960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271853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83359" y="1"/>
            <a:ext cx="4271853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ADDC8E-4C90-43D1-A85F-5960EABED03B}" type="datetimeFigureOut">
              <a:rPr lang="zh-TW" altLang="en-US" smtClean="0"/>
              <a:pPr/>
              <a:t>2012/5/28</a:t>
            </a:fld>
            <a:endParaRPr lang="zh-TW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28975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5207" y="3228976"/>
            <a:ext cx="7886375" cy="30591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6364"/>
            <a:ext cx="4271853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83359" y="6456364"/>
            <a:ext cx="4271853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789656-C729-4DE4-9060-F83B43422D6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789656-C729-4DE4-9060-F83B43422D6C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altLang="zh-TW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D8175-E0A9-424F-94E6-2FE6EE576B87}" type="datetime1">
              <a:rPr lang="zh-TW" altLang="en-US" smtClean="0"/>
              <a:pPr/>
              <a:t>2012/5/28</a:t>
            </a:fld>
            <a:endParaRPr lang="zh-TW" alt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11426D2-6810-4BCB-ABAE-691E0F82CD7D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FB31D-7770-4C16-B180-587FA3C12DAC}" type="datetime1">
              <a:rPr lang="zh-TW" altLang="en-US" smtClean="0"/>
              <a:pPr/>
              <a:t>2012/5/28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426D2-6810-4BCB-ABAE-691E0F82CD7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11426D2-6810-4BCB-ABAE-691E0F82CD7D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91F11-C9E6-4045-B5AD-FAFDB4946C6A}" type="datetime1">
              <a:rPr lang="zh-TW" altLang="en-US" smtClean="0"/>
              <a:pPr/>
              <a:t>2012/5/28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E9789-A51E-4006-806D-E01510494A35}" type="datetime1">
              <a:rPr lang="zh-TW" altLang="en-US" smtClean="0"/>
              <a:pPr/>
              <a:t>2012/5/28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11426D2-6810-4BCB-ABAE-691E0F82CD7D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altLang="zh-TW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E7B4D-A0C5-4E3E-B210-3005AC29005D}" type="datetime1">
              <a:rPr lang="zh-TW" altLang="en-US" smtClean="0"/>
              <a:pPr/>
              <a:t>2012/5/28</a:t>
            </a:fld>
            <a:endParaRPr lang="zh-TW" alt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11426D2-6810-4BCB-ABAE-691E0F82CD7D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89F9B3C-C9DE-47E9-B8C7-2D5E6F31A1ED}" type="datetime1">
              <a:rPr lang="zh-TW" altLang="en-US" smtClean="0"/>
              <a:pPr/>
              <a:t>2012/5/28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426D2-6810-4BCB-ABAE-691E0F82CD7D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zh-TW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zh-TW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DAAD4-BFF4-40ED-909F-14B271D2FE7E}" type="datetime1">
              <a:rPr lang="zh-TW" altLang="en-US" smtClean="0"/>
              <a:pPr/>
              <a:t>2012/5/28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11426D2-6810-4BCB-ABAE-691E0F82CD7D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1935D-F4AC-419F-A304-2361DE968C8A}" type="datetime1">
              <a:rPr lang="zh-TW" altLang="en-US" smtClean="0"/>
              <a:pPr/>
              <a:t>2012/5/28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11426D2-6810-4BCB-ABAE-691E0F82CD7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D1E0E-5640-4FEE-BDB5-313C41A9EDA4}" type="datetime1">
              <a:rPr lang="zh-TW" altLang="en-US" smtClean="0"/>
              <a:pPr/>
              <a:t>2012/5/28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11426D2-6810-4BCB-ABAE-691E0F82CD7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altLang="zh-TW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11426D2-6810-4BCB-ABAE-691E0F82CD7D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0F2E8-1B86-4D05-861A-EF94B4C6C99E}" type="datetime1">
              <a:rPr lang="zh-TW" altLang="en-US" smtClean="0"/>
              <a:pPr/>
              <a:t>2012/5/28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11426D2-6810-4BCB-ABAE-691E0F82CD7D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altLang="zh-TW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altLang="zh-TW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4E0348A-AA33-4D94-97BB-1E49B278E71D}" type="datetime1">
              <a:rPr lang="zh-TW" altLang="en-US" smtClean="0"/>
              <a:pPr/>
              <a:t>2012/5/28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E95B210A-E1E4-49BE-9DDE-14F8F79D7352}" type="datetime1">
              <a:rPr lang="zh-TW" altLang="en-US" smtClean="0"/>
              <a:pPr/>
              <a:t>2012/5/28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11426D2-6810-4BCB-ABAE-691E0F82CD7D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altLang="zh-TW" smtClean="0"/>
              <a:t>Click to edit Master text styles</a:t>
            </a:r>
          </a:p>
          <a:p>
            <a:pPr lvl="1" eaLnBrk="1" latinLnBrk="0" hangingPunct="1"/>
            <a:r>
              <a:rPr kumimoji="0" lang="en-US" altLang="zh-TW" smtClean="0"/>
              <a:t>Second level</a:t>
            </a:r>
          </a:p>
          <a:p>
            <a:pPr lvl="2" eaLnBrk="1" latinLnBrk="0" hangingPunct="1"/>
            <a:r>
              <a:rPr kumimoji="0" lang="en-US" altLang="zh-TW" smtClean="0"/>
              <a:t>Third level</a:t>
            </a:r>
          </a:p>
          <a:p>
            <a:pPr lvl="3" eaLnBrk="1" latinLnBrk="0" hangingPunct="1"/>
            <a:r>
              <a:rPr kumimoji="0" lang="en-US" altLang="zh-TW" smtClean="0"/>
              <a:t>Fourth level</a:t>
            </a:r>
          </a:p>
          <a:p>
            <a:pPr lvl="4" eaLnBrk="1" latinLnBrk="0" hangingPunct="1"/>
            <a:r>
              <a:rPr kumimoji="0" lang="en-US" altLang="zh-TW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solidFill>
                  <a:srgbClr val="FFC000"/>
                </a:solidFill>
                <a:latin typeface="標楷體" pitchFamily="65" charset="-120"/>
                <a:ea typeface="標楷體" pitchFamily="65" charset="-120"/>
              </a:rPr>
              <a:t>「香港企業工作快樂指數」</a:t>
            </a:r>
            <a:r>
              <a:rPr lang="en-US" altLang="zh-TW" dirty="0" smtClean="0">
                <a:solidFill>
                  <a:srgbClr val="FFC0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solidFill>
                  <a:srgbClr val="FFC0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dirty="0" smtClean="0">
                <a:solidFill>
                  <a:srgbClr val="FFC000"/>
                </a:solidFill>
                <a:latin typeface="標楷體" pitchFamily="65" charset="-120"/>
                <a:ea typeface="標楷體" pitchFamily="65" charset="-120"/>
              </a:rPr>
              <a:t>調研結果</a:t>
            </a:r>
            <a:endParaRPr lang="zh-TW" altLang="en-US" dirty="0">
              <a:solidFill>
                <a:srgbClr val="FFC000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4" name="Picture 3" descr="HAW 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63688" y="3140968"/>
            <a:ext cx="5609176" cy="259228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532440" y="5949280"/>
            <a:ext cx="457200" cy="441325"/>
          </a:xfrm>
        </p:spPr>
        <p:txBody>
          <a:bodyPr/>
          <a:lstStyle/>
          <a:p>
            <a:fld id="{A11426D2-6810-4BCB-ABAE-691E0F82CD7D}" type="slidenum">
              <a:rPr lang="zh-TW" altLang="en-US" smtClean="0"/>
              <a:pPr/>
              <a:t>1</a:t>
            </a:fld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子女數目與快樂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指數</a:t>
            </a:r>
            <a:endParaRPr lang="zh-HK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1600" y="1628800"/>
            <a:ext cx="7200800" cy="453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32440" y="5949280"/>
            <a:ext cx="457200" cy="441325"/>
          </a:xfrm>
        </p:spPr>
        <p:txBody>
          <a:bodyPr/>
          <a:lstStyle/>
          <a:p>
            <a:fld id="{A11426D2-6810-4BCB-ABAE-691E0F82CD7D}" type="slidenum">
              <a:rPr lang="zh-TW" altLang="en-US" smtClean="0"/>
              <a:pPr/>
              <a:t>10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842916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行業與快樂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指數</a:t>
            </a:r>
            <a:endParaRPr lang="zh-HK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2086" y="1556792"/>
            <a:ext cx="7850354" cy="4752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32440" y="5949280"/>
            <a:ext cx="457200" cy="441325"/>
          </a:xfrm>
        </p:spPr>
        <p:txBody>
          <a:bodyPr/>
          <a:lstStyle/>
          <a:p>
            <a:fld id="{A11426D2-6810-4BCB-ABAE-691E0F82CD7D}" type="slidenum">
              <a:rPr lang="zh-TW" altLang="en-US" smtClean="0"/>
              <a:pPr/>
              <a:t>11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3878092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職級與快樂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指數</a:t>
            </a:r>
            <a:endParaRPr lang="zh-HK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0035" y="1556792"/>
            <a:ext cx="7490397" cy="4772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32440" y="5949280"/>
            <a:ext cx="457200" cy="441325"/>
          </a:xfrm>
        </p:spPr>
        <p:txBody>
          <a:bodyPr/>
          <a:lstStyle/>
          <a:p>
            <a:fld id="{A11426D2-6810-4BCB-ABAE-691E0F82CD7D}" type="slidenum">
              <a:rPr lang="zh-TW" altLang="en-US" smtClean="0"/>
              <a:pPr/>
              <a:t>12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1966618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職員數目與快樂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指數</a:t>
            </a:r>
            <a:endParaRPr lang="zh-HK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7584" y="1556792"/>
            <a:ext cx="7541375" cy="4752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32440" y="5949280"/>
            <a:ext cx="457200" cy="441325"/>
          </a:xfrm>
        </p:spPr>
        <p:txBody>
          <a:bodyPr/>
          <a:lstStyle/>
          <a:p>
            <a:fld id="{A11426D2-6810-4BCB-ABAE-691E0F82CD7D}" type="slidenum">
              <a:rPr lang="zh-TW" altLang="en-US" smtClean="0"/>
              <a:pPr/>
              <a:t>13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1748482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4800" y="365792"/>
            <a:ext cx="8534400" cy="758952"/>
          </a:xfrm>
        </p:spPr>
        <p:txBody>
          <a:bodyPr>
            <a:noAutofit/>
          </a:bodyPr>
          <a:lstStyle/>
          <a:p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企業生命模型</a:t>
            </a:r>
            <a:r>
              <a:rPr lang="en-US" altLang="zh-TW" sz="2800" dirty="0"/>
              <a:t/>
            </a:r>
            <a:br>
              <a:rPr lang="en-US" altLang="zh-TW" sz="2800" dirty="0"/>
            </a:br>
            <a:r>
              <a:rPr lang="en-US" altLang="zh-TW" sz="2800" dirty="0" smtClean="0"/>
              <a:t>The Corporate LIFE</a:t>
            </a:r>
            <a:r>
              <a:rPr lang="zh-TW" altLang="en-US" sz="2800" dirty="0"/>
              <a:t> </a:t>
            </a:r>
            <a:r>
              <a:rPr lang="en-US" altLang="zh-TW" sz="2800" dirty="0" smtClean="0"/>
              <a:t>Model</a:t>
            </a:r>
            <a:endParaRPr lang="en-US" sz="2800" dirty="0"/>
          </a:p>
        </p:txBody>
      </p:sp>
      <p:sp>
        <p:nvSpPr>
          <p:cNvPr id="4" name="圓角矩形 3"/>
          <p:cNvSpPr/>
          <p:nvPr/>
        </p:nvSpPr>
        <p:spPr>
          <a:xfrm>
            <a:off x="381000" y="1772816"/>
            <a:ext cx="2438400" cy="1066800"/>
          </a:xfrm>
          <a:prstGeom prst="round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Corporate </a:t>
            </a:r>
          </a:p>
          <a:p>
            <a:pPr algn="ctr"/>
            <a:r>
              <a:rPr lang="en-US" sz="2000" b="1" dirty="0" smtClean="0">
                <a:solidFill>
                  <a:schemeClr val="accent2"/>
                </a:solidFill>
              </a:rPr>
              <a:t>Love</a:t>
            </a:r>
          </a:p>
          <a:p>
            <a:pPr algn="ctr"/>
            <a:r>
              <a:rPr lang="zh-TW" altLang="en-US" sz="2000" b="1" dirty="0" smtClean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企業關愛</a:t>
            </a:r>
            <a:endParaRPr lang="en-US" sz="2000" b="1" dirty="0">
              <a:solidFill>
                <a:schemeClr val="accent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圓角矩形 4"/>
          <p:cNvSpPr/>
          <p:nvPr/>
        </p:nvSpPr>
        <p:spPr>
          <a:xfrm>
            <a:off x="6400800" y="1772816"/>
            <a:ext cx="2438400" cy="1066800"/>
          </a:xfrm>
          <a:prstGeom prst="round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Corporate </a:t>
            </a:r>
            <a:r>
              <a:rPr lang="en-US" sz="2000" b="1" dirty="0" smtClean="0">
                <a:solidFill>
                  <a:srgbClr val="92D050"/>
                </a:solidFill>
              </a:rPr>
              <a:t>Insight</a:t>
            </a:r>
          </a:p>
          <a:p>
            <a:pPr algn="ctr"/>
            <a:r>
              <a:rPr lang="zh-TW" altLang="en-US" sz="2000" b="1" dirty="0" smtClean="0">
                <a:solidFill>
                  <a:srgbClr val="92D050"/>
                </a:solidFill>
                <a:latin typeface="標楷體" pitchFamily="65" charset="-120"/>
                <a:ea typeface="標楷體" pitchFamily="65" charset="-120"/>
              </a:rPr>
              <a:t>企業智慧</a:t>
            </a:r>
            <a:endParaRPr lang="en-US" sz="2000" b="1" dirty="0">
              <a:solidFill>
                <a:srgbClr val="92D05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6" name="圓角矩形 5"/>
          <p:cNvSpPr/>
          <p:nvPr/>
        </p:nvSpPr>
        <p:spPr>
          <a:xfrm>
            <a:off x="381000" y="5085184"/>
            <a:ext cx="2438400" cy="1066800"/>
          </a:xfrm>
          <a:prstGeom prst="round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Corporate </a:t>
            </a:r>
            <a:r>
              <a:rPr lang="en-US" sz="2000" b="1" dirty="0" smtClean="0">
                <a:solidFill>
                  <a:srgbClr val="7030A0"/>
                </a:solidFill>
              </a:rPr>
              <a:t>Fortitude</a:t>
            </a:r>
          </a:p>
          <a:p>
            <a:pPr algn="ctr"/>
            <a:r>
              <a:rPr lang="zh-TW" altLang="en-US" sz="2000" b="1" dirty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企業韌力</a:t>
            </a:r>
            <a:endParaRPr lang="en-US" sz="2000" b="1" dirty="0">
              <a:solidFill>
                <a:srgbClr val="7030A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7" name="圓角矩形 6"/>
          <p:cNvSpPr/>
          <p:nvPr/>
        </p:nvSpPr>
        <p:spPr>
          <a:xfrm>
            <a:off x="6400800" y="5085184"/>
            <a:ext cx="2438400" cy="1066800"/>
          </a:xfrm>
          <a:prstGeom prst="round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Corporate </a:t>
            </a:r>
            <a:r>
              <a:rPr lang="en-US" sz="2000" b="1" dirty="0" smtClean="0">
                <a:solidFill>
                  <a:schemeClr val="accent3">
                    <a:lumMod val="50000"/>
                  </a:schemeClr>
                </a:solidFill>
              </a:rPr>
              <a:t>Engagement</a:t>
            </a:r>
          </a:p>
          <a:p>
            <a:pPr algn="ctr"/>
            <a:r>
              <a:rPr lang="zh-TW" altLang="en-US" sz="2000" b="1" dirty="0" smtClean="0">
                <a:solidFill>
                  <a:schemeClr val="accent3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企業動力</a:t>
            </a:r>
            <a:endParaRPr lang="en-US" sz="2000" b="1" dirty="0">
              <a:solidFill>
                <a:schemeClr val="accent3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cxnSp>
        <p:nvCxnSpPr>
          <p:cNvPr id="9" name="直線單箭頭接點 8"/>
          <p:cNvCxnSpPr/>
          <p:nvPr/>
        </p:nvCxnSpPr>
        <p:spPr>
          <a:xfrm>
            <a:off x="2938326" y="2420888"/>
            <a:ext cx="514350" cy="533400"/>
          </a:xfrm>
          <a:prstGeom prst="straightConnector1">
            <a:avLst/>
          </a:prstGeom>
          <a:ln w="28575">
            <a:solidFill>
              <a:schemeClr val="accent2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單箭頭接點 10"/>
          <p:cNvCxnSpPr/>
          <p:nvPr/>
        </p:nvCxnSpPr>
        <p:spPr>
          <a:xfrm flipH="1">
            <a:off x="5772320" y="2420888"/>
            <a:ext cx="547687" cy="533400"/>
          </a:xfrm>
          <a:prstGeom prst="straightConnector1">
            <a:avLst/>
          </a:prstGeom>
          <a:ln w="28575">
            <a:solidFill>
              <a:schemeClr val="accent2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單箭頭接點 12"/>
          <p:cNvCxnSpPr/>
          <p:nvPr/>
        </p:nvCxnSpPr>
        <p:spPr>
          <a:xfrm flipV="1">
            <a:off x="2920364" y="5211486"/>
            <a:ext cx="514350" cy="533400"/>
          </a:xfrm>
          <a:prstGeom prst="straightConnector1">
            <a:avLst/>
          </a:prstGeom>
          <a:ln w="28575">
            <a:solidFill>
              <a:schemeClr val="accent2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單箭頭接點 15"/>
          <p:cNvCxnSpPr/>
          <p:nvPr/>
        </p:nvCxnSpPr>
        <p:spPr>
          <a:xfrm flipH="1" flipV="1">
            <a:off x="5772320" y="5201986"/>
            <a:ext cx="469104" cy="533400"/>
          </a:xfrm>
          <a:prstGeom prst="straightConnector1">
            <a:avLst/>
          </a:prstGeom>
          <a:ln w="28575">
            <a:solidFill>
              <a:schemeClr val="accent2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圓角矩形 13"/>
          <p:cNvSpPr/>
          <p:nvPr/>
        </p:nvSpPr>
        <p:spPr>
          <a:xfrm>
            <a:off x="2627784" y="3140968"/>
            <a:ext cx="4032448" cy="1814273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2800" dirty="0"/>
              <a:t>Happiness-at-Work </a:t>
            </a:r>
          </a:p>
          <a:p>
            <a:pPr algn="ctr"/>
            <a:r>
              <a:rPr lang="zh-HK" altLang="en-US" sz="2800" dirty="0">
                <a:latin typeface="標楷體" pitchFamily="65" charset="-120"/>
                <a:ea typeface="標楷體" pitchFamily="65" charset="-120"/>
              </a:rPr>
              <a:t>工作快樂指數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532440" y="5949280"/>
            <a:ext cx="457200" cy="441325"/>
          </a:xfrm>
        </p:spPr>
        <p:txBody>
          <a:bodyPr/>
          <a:lstStyle/>
          <a:p>
            <a:fld id="{A11426D2-6810-4BCB-ABAE-691E0F82CD7D}" type="slidenum">
              <a:rPr lang="zh-TW" altLang="en-US" smtClean="0"/>
              <a:pPr/>
              <a:t>14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270800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企業</a:t>
            </a:r>
            <a:r>
              <a:rPr lang="zh-TW" altLang="en-US" b="1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關愛</a:t>
            </a:r>
            <a:r>
              <a:rPr lang="en-US" altLang="zh-TW" b="1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altLang="zh-TW" b="1" dirty="0" smtClean="0">
                <a:solidFill>
                  <a:srgbClr val="0070C0"/>
                </a:solidFill>
              </a:rPr>
              <a:t>Corporate </a:t>
            </a:r>
            <a:r>
              <a:rPr lang="en-US" altLang="zh-TW" b="1" dirty="0" smtClean="0">
                <a:solidFill>
                  <a:schemeClr val="accent2"/>
                </a:solidFill>
              </a:rPr>
              <a:t>Love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企業關愛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:</a:t>
            </a:r>
          </a:p>
          <a:p>
            <a:pPr lvl="1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企業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關愛自己的員工、關心員工的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福祉。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lvl="1"/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量度指標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:</a:t>
            </a:r>
          </a:p>
          <a:p>
            <a:pPr lvl="1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公司是否關心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員工的福祉。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lvl="1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公司能否給予大家庭的感覺。</a:t>
            </a:r>
            <a:endParaRPr lang="en-US" altLang="zh-HK" dirty="0">
              <a:latin typeface="標楷體" pitchFamily="65" charset="-120"/>
              <a:ea typeface="標楷體" pitchFamily="65" charset="-120"/>
            </a:endParaRPr>
          </a:p>
          <a:p>
            <a:pPr marL="594360" lvl="2" indent="0">
              <a:buNone/>
            </a:pPr>
            <a:endParaRPr lang="en-US" altLang="zh-TW" dirty="0"/>
          </a:p>
          <a:p>
            <a:pPr lvl="1"/>
            <a:endParaRPr lang="en-US" altLang="zh-TW" dirty="0" smtClean="0"/>
          </a:p>
          <a:p>
            <a:pPr lvl="1"/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32440" y="5949280"/>
            <a:ext cx="457200" cy="441325"/>
          </a:xfrm>
        </p:spPr>
        <p:txBody>
          <a:bodyPr/>
          <a:lstStyle/>
          <a:p>
            <a:fld id="{A11426D2-6810-4BCB-ABAE-691E0F82CD7D}" type="slidenum">
              <a:rPr lang="zh-TW" altLang="en-US" smtClean="0"/>
              <a:pPr/>
              <a:t>15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3757378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企業</a:t>
            </a:r>
            <a:r>
              <a:rPr lang="zh-TW" altLang="en-US" b="1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智慧</a:t>
            </a:r>
            <a:r>
              <a:rPr lang="en-US" altLang="zh-TW" b="1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b="1" dirty="0" smtClean="0">
                <a:solidFill>
                  <a:srgbClr val="0070C0"/>
                </a:solidFill>
              </a:rPr>
              <a:t>Corporate </a:t>
            </a:r>
            <a:r>
              <a:rPr lang="en-US" b="1" dirty="0">
                <a:solidFill>
                  <a:srgbClr val="92D050"/>
                </a:solidFill>
              </a:rPr>
              <a:t>Insight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企業智慧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:</a:t>
            </a:r>
          </a:p>
          <a:p>
            <a:pPr lvl="1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企業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在權力收放中取得平衡、管理合理、又懂得重視員工工作生活的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平衡。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lvl="1"/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量度指標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:</a:t>
            </a:r>
          </a:p>
          <a:p>
            <a:pPr lvl="1"/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公司每項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支出是否精打細算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、合乎經濟原則。</a:t>
            </a:r>
          </a:p>
          <a:p>
            <a:pPr lvl="1"/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公司政策及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制度是否合理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。</a:t>
            </a:r>
          </a:p>
          <a:p>
            <a:pPr lvl="1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公司是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否肯定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工作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與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生活取得平衡的重要性。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  <a:p>
            <a:pPr lvl="1"/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管理層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能否從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掌權及放權中取得很好的平衡。</a:t>
            </a:r>
          </a:p>
          <a:p>
            <a:pPr lvl="1"/>
            <a:endParaRPr lang="en-US" altLang="zh-TW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32440" y="5949280"/>
            <a:ext cx="457200" cy="441325"/>
          </a:xfrm>
        </p:spPr>
        <p:txBody>
          <a:bodyPr/>
          <a:lstStyle/>
          <a:p>
            <a:fld id="{A11426D2-6810-4BCB-ABAE-691E0F82CD7D}" type="slidenum">
              <a:rPr lang="zh-TW" altLang="en-US" smtClean="0"/>
              <a:pPr/>
              <a:t>16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3048375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企業韌力 </a:t>
            </a:r>
            <a:r>
              <a:rPr lang="en-US" b="1" dirty="0" smtClean="0">
                <a:solidFill>
                  <a:srgbClr val="0070C0"/>
                </a:solidFill>
              </a:rPr>
              <a:t>Corporate </a:t>
            </a:r>
            <a:r>
              <a:rPr lang="en-US" b="1" dirty="0" smtClean="0">
                <a:solidFill>
                  <a:srgbClr val="7030A0"/>
                </a:solidFill>
              </a:rPr>
              <a:t>Fortitude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企業韌力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:</a:t>
            </a:r>
          </a:p>
          <a:p>
            <a:pPr lvl="1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企業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在應對逆境有充足的準備，又能積極地從錯誤中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學習。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lvl="1"/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量度指標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:</a:t>
            </a:r>
          </a:p>
          <a:p>
            <a:pPr lvl="1"/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公司領導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層能否在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艱難時期仍能給予大家信心。</a:t>
            </a:r>
          </a:p>
          <a:p>
            <a:pPr lvl="1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公司會否幫助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或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鼓勵員工從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錯誤中學習。</a:t>
            </a:r>
          </a:p>
          <a:p>
            <a:pPr lvl="1"/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面對挑戰時，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公司能否令員工感到大家在並肩作戰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。</a:t>
            </a:r>
          </a:p>
          <a:p>
            <a:pPr lvl="1"/>
            <a:endParaRPr lang="zh-TW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32440" y="5949280"/>
            <a:ext cx="457200" cy="441325"/>
          </a:xfrm>
        </p:spPr>
        <p:txBody>
          <a:bodyPr/>
          <a:lstStyle/>
          <a:p>
            <a:fld id="{A11426D2-6810-4BCB-ABAE-691E0F82CD7D}" type="slidenum">
              <a:rPr lang="zh-TW" altLang="en-US" smtClean="0"/>
              <a:pPr/>
              <a:t>17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2396767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企業</a:t>
            </a:r>
            <a:r>
              <a:rPr lang="zh-TW" altLang="en-US" b="1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動力 </a:t>
            </a:r>
            <a:r>
              <a:rPr lang="en-US" b="1" dirty="0" smtClean="0">
                <a:solidFill>
                  <a:srgbClr val="0070C0"/>
                </a:solidFill>
              </a:rPr>
              <a:t>Corporate 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Engagement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企業動力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lvl="1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企業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發動員工積極投入及參與公司的運作的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能力。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lvl="1"/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量度指標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:</a:t>
            </a:r>
          </a:p>
          <a:p>
            <a:pPr lvl="1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公司是否有清晰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的目標去保持長遠業務的成功。</a:t>
            </a:r>
          </a:p>
          <a:p>
            <a:pPr lvl="1"/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管理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層有否積極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尋求意見及提議。</a:t>
            </a:r>
          </a:p>
          <a:p>
            <a:pPr lvl="1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公司有否給予員工發揮所長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與發展潛能的機會。</a:t>
            </a:r>
          </a:p>
          <a:p>
            <a:pPr lvl="1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公司有否給予員工明朗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的晉升途徑。</a:t>
            </a:r>
          </a:p>
          <a:p>
            <a:pPr lvl="1"/>
            <a:endParaRPr lang="zh-TW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32440" y="5949280"/>
            <a:ext cx="457200" cy="441325"/>
          </a:xfrm>
        </p:spPr>
        <p:txBody>
          <a:bodyPr/>
          <a:lstStyle/>
          <a:p>
            <a:fld id="{A11426D2-6810-4BCB-ABAE-691E0F82CD7D}" type="slidenum">
              <a:rPr lang="zh-TW" altLang="en-US" smtClean="0"/>
              <a:pPr/>
              <a:t>18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944818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4800" y="260648"/>
            <a:ext cx="8534400" cy="758952"/>
          </a:xfrm>
        </p:spPr>
        <p:txBody>
          <a:bodyPr>
            <a:noAutofit/>
          </a:bodyPr>
          <a:lstStyle/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影響「企業生命力」的五大驅動要素</a:t>
            </a:r>
            <a:endParaRPr lang="en-US" sz="3600" dirty="0"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3" name="群組 2"/>
          <p:cNvGrpSpPr/>
          <p:nvPr/>
        </p:nvGrpSpPr>
        <p:grpSpPr>
          <a:xfrm>
            <a:off x="2591517" y="3212976"/>
            <a:ext cx="3909230" cy="1786880"/>
            <a:chOff x="2246946" y="2938264"/>
            <a:chExt cx="4907470" cy="2218928"/>
          </a:xfrm>
        </p:grpSpPr>
        <p:sp>
          <p:nvSpPr>
            <p:cNvPr id="4" name="圓角矩形 3"/>
            <p:cNvSpPr/>
            <p:nvPr/>
          </p:nvSpPr>
          <p:spPr>
            <a:xfrm>
              <a:off x="2246946" y="2938264"/>
              <a:ext cx="2438400" cy="1066800"/>
            </a:xfrm>
            <a:prstGeom prst="roundRect">
              <a:avLst/>
            </a:prstGeom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/>
                <a:t>Corporate </a:t>
              </a:r>
            </a:p>
            <a:p>
              <a:pPr algn="ctr"/>
              <a:r>
                <a:rPr lang="en-US" sz="1600" b="1" dirty="0" smtClean="0">
                  <a:solidFill>
                    <a:schemeClr val="accent2"/>
                  </a:solidFill>
                </a:rPr>
                <a:t>Love</a:t>
              </a:r>
            </a:p>
            <a:p>
              <a:pPr algn="ctr"/>
              <a:r>
                <a:rPr lang="zh-TW" altLang="en-US" sz="1600" b="1" dirty="0" smtClean="0">
                  <a:solidFill>
                    <a:schemeClr val="accent2"/>
                  </a:solidFill>
                  <a:latin typeface="標楷體" pitchFamily="65" charset="-120"/>
                  <a:ea typeface="標楷體" pitchFamily="65" charset="-120"/>
                </a:rPr>
                <a:t>企業關愛</a:t>
              </a:r>
              <a:endParaRPr lang="en-US" sz="1600" b="1" dirty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5" name="圓角矩形 4"/>
            <p:cNvSpPr/>
            <p:nvPr/>
          </p:nvSpPr>
          <p:spPr>
            <a:xfrm>
              <a:off x="4716016" y="2938264"/>
              <a:ext cx="2438400" cy="1066800"/>
            </a:xfrm>
            <a:prstGeom prst="roundRect">
              <a:avLst/>
            </a:prstGeom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/>
                <a:t>Corporate </a:t>
              </a:r>
              <a:r>
                <a:rPr lang="en-US" sz="1600" b="1" dirty="0">
                  <a:solidFill>
                    <a:srgbClr val="92D050"/>
                  </a:solidFill>
                </a:rPr>
                <a:t>Insight</a:t>
              </a:r>
            </a:p>
            <a:p>
              <a:pPr algn="ctr"/>
              <a:r>
                <a:rPr lang="zh-TW" altLang="en-US" sz="1600" b="1" dirty="0">
                  <a:solidFill>
                    <a:srgbClr val="92D050"/>
                  </a:solidFill>
                  <a:latin typeface="標楷體" pitchFamily="65" charset="-120"/>
                  <a:ea typeface="標楷體" pitchFamily="65" charset="-120"/>
                </a:rPr>
                <a:t>企業智慧</a:t>
              </a:r>
              <a:endParaRPr lang="en-US" sz="1600" b="1" dirty="0">
                <a:solidFill>
                  <a:srgbClr val="92D050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6" name="圓角矩形 5"/>
            <p:cNvSpPr/>
            <p:nvPr/>
          </p:nvSpPr>
          <p:spPr>
            <a:xfrm>
              <a:off x="2246946" y="4090392"/>
              <a:ext cx="2438400" cy="1066800"/>
            </a:xfrm>
            <a:prstGeom prst="roundRect">
              <a:avLst/>
            </a:prstGeom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/>
                <a:t>Corporate </a:t>
              </a:r>
              <a:r>
                <a:rPr lang="en-US" sz="1600" b="1" dirty="0">
                  <a:solidFill>
                    <a:srgbClr val="7030A0"/>
                  </a:solidFill>
                </a:rPr>
                <a:t>Fortitude</a:t>
              </a:r>
            </a:p>
            <a:p>
              <a:pPr algn="ctr"/>
              <a:r>
                <a:rPr lang="zh-TW" altLang="en-US" sz="1600" b="1" dirty="0">
                  <a:solidFill>
                    <a:srgbClr val="7030A0"/>
                  </a:solidFill>
                  <a:latin typeface="標楷體" pitchFamily="65" charset="-120"/>
                  <a:ea typeface="標楷體" pitchFamily="65" charset="-120"/>
                </a:rPr>
                <a:t>企業韌力</a:t>
              </a:r>
              <a:endParaRPr lang="en-US" sz="1600" b="1" dirty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7" name="圓角矩形 6"/>
            <p:cNvSpPr/>
            <p:nvPr/>
          </p:nvSpPr>
          <p:spPr>
            <a:xfrm>
              <a:off x="4733623" y="4090392"/>
              <a:ext cx="2420793" cy="1066800"/>
            </a:xfrm>
            <a:prstGeom prst="roundRect">
              <a:avLst/>
            </a:prstGeom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/>
                <a:t>Corporate </a:t>
              </a:r>
              <a:r>
                <a:rPr lang="en-US" sz="1600" b="1" dirty="0">
                  <a:solidFill>
                    <a:schemeClr val="accent3">
                      <a:lumMod val="50000"/>
                    </a:schemeClr>
                  </a:solidFill>
                </a:rPr>
                <a:t>Engagement</a:t>
              </a:r>
            </a:p>
            <a:p>
              <a:pPr algn="ctr"/>
              <a:r>
                <a:rPr lang="zh-TW" altLang="en-US" sz="1600" b="1" dirty="0">
                  <a:solidFill>
                    <a:schemeClr val="accent3">
                      <a:lumMod val="50000"/>
                    </a:schemeClr>
                  </a:solidFill>
                  <a:latin typeface="標楷體" pitchFamily="65" charset="-120"/>
                  <a:ea typeface="標楷體" pitchFamily="65" charset="-120"/>
                </a:rPr>
                <a:t>企業動力</a:t>
              </a:r>
              <a:endParaRPr lang="en-US" sz="1600" b="1" dirty="0">
                <a:solidFill>
                  <a:schemeClr val="accent3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</p:grpSp>
      <p:sp>
        <p:nvSpPr>
          <p:cNvPr id="15" name="圓角矩形 14"/>
          <p:cNvSpPr/>
          <p:nvPr/>
        </p:nvSpPr>
        <p:spPr>
          <a:xfrm>
            <a:off x="323528" y="2032489"/>
            <a:ext cx="2304256" cy="872777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b="1" dirty="0">
                <a:solidFill>
                  <a:schemeClr val="bg1"/>
                </a:solidFill>
              </a:rPr>
              <a:t>Trust </a:t>
            </a:r>
            <a:endParaRPr lang="en-US" altLang="zh-HK" b="1" dirty="0" smtClean="0">
              <a:solidFill>
                <a:schemeClr val="bg1"/>
              </a:solidFill>
            </a:endParaRPr>
          </a:p>
          <a:p>
            <a:pPr algn="ctr"/>
            <a:r>
              <a:rPr lang="zh-HK" altLang="en-US" b="1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信任</a:t>
            </a:r>
            <a:endParaRPr lang="zh-HK" altLang="en-US" b="1" dirty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9" name="圓角矩形 18"/>
          <p:cNvSpPr/>
          <p:nvPr/>
        </p:nvSpPr>
        <p:spPr>
          <a:xfrm>
            <a:off x="6424574" y="1844824"/>
            <a:ext cx="2304256" cy="872777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b="1" dirty="0" smtClean="0">
                <a:solidFill>
                  <a:schemeClr val="bg1"/>
                </a:solidFill>
              </a:rPr>
              <a:t>Fairness </a:t>
            </a:r>
          </a:p>
          <a:p>
            <a:pPr algn="ctr"/>
            <a:r>
              <a:rPr lang="zh-HK" altLang="en-US" b="1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公平</a:t>
            </a:r>
            <a:endParaRPr lang="zh-HK" altLang="en-US" b="1" dirty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0" name="圓角矩形 19"/>
          <p:cNvSpPr/>
          <p:nvPr/>
        </p:nvSpPr>
        <p:spPr>
          <a:xfrm>
            <a:off x="3419872" y="1596100"/>
            <a:ext cx="2300580" cy="872777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b="1" dirty="0">
                <a:solidFill>
                  <a:schemeClr val="bg1"/>
                </a:solidFill>
              </a:rPr>
              <a:t>Communication </a:t>
            </a:r>
            <a:endParaRPr lang="en-US" altLang="zh-HK" b="1" dirty="0" smtClean="0">
              <a:solidFill>
                <a:schemeClr val="bg1"/>
              </a:solidFill>
            </a:endParaRPr>
          </a:p>
          <a:p>
            <a:pPr algn="ctr"/>
            <a:r>
              <a:rPr lang="zh-HK" altLang="en-US" b="1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溝通</a:t>
            </a:r>
            <a:endParaRPr lang="zh-HK" altLang="en-US" b="1" dirty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1" name="圓角矩形 20"/>
          <p:cNvSpPr/>
          <p:nvPr/>
        </p:nvSpPr>
        <p:spPr>
          <a:xfrm>
            <a:off x="6444207" y="5364535"/>
            <a:ext cx="2304257" cy="872776"/>
          </a:xfrm>
          <a:prstGeom prst="roundRect">
            <a:avLst/>
          </a:prstGeom>
          <a:solidFill>
            <a:srgbClr val="7030A0"/>
          </a:solidFill>
          <a:ln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b="1" dirty="0">
                <a:solidFill>
                  <a:schemeClr val="bg1"/>
                </a:solidFill>
              </a:rPr>
              <a:t>Corporate Governance </a:t>
            </a:r>
          </a:p>
          <a:p>
            <a:pPr algn="ctr"/>
            <a:r>
              <a:rPr lang="zh-HK" altLang="en-US" b="1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企業管冶</a:t>
            </a:r>
          </a:p>
        </p:txBody>
      </p:sp>
      <p:sp>
        <p:nvSpPr>
          <p:cNvPr id="22" name="圓角矩形 21"/>
          <p:cNvSpPr/>
          <p:nvPr/>
        </p:nvSpPr>
        <p:spPr>
          <a:xfrm>
            <a:off x="323528" y="5364534"/>
            <a:ext cx="2289228" cy="872777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1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b="1" dirty="0">
                <a:solidFill>
                  <a:schemeClr val="bg1"/>
                </a:solidFill>
              </a:rPr>
              <a:t>Efficiency </a:t>
            </a:r>
            <a:endParaRPr lang="en-US" altLang="zh-HK" b="1" dirty="0" smtClean="0">
              <a:solidFill>
                <a:schemeClr val="bg1"/>
              </a:solidFill>
            </a:endParaRPr>
          </a:p>
          <a:p>
            <a:pPr algn="ctr"/>
            <a:r>
              <a:rPr lang="zh-HK" altLang="en-US" b="1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效率</a:t>
            </a:r>
            <a:endParaRPr lang="zh-HK" altLang="en-US" b="1" dirty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</p:txBody>
      </p:sp>
      <p:cxnSp>
        <p:nvCxnSpPr>
          <p:cNvPr id="23" name="直線單箭頭接點 22"/>
          <p:cNvCxnSpPr/>
          <p:nvPr/>
        </p:nvCxnSpPr>
        <p:spPr>
          <a:xfrm flipH="1" flipV="1">
            <a:off x="6732243" y="4869160"/>
            <a:ext cx="720077" cy="362364"/>
          </a:xfrm>
          <a:prstGeom prst="straightConnector1">
            <a:avLst/>
          </a:prstGeom>
          <a:ln w="28575">
            <a:solidFill>
              <a:schemeClr val="accent2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單箭頭接點 23"/>
          <p:cNvCxnSpPr/>
          <p:nvPr/>
        </p:nvCxnSpPr>
        <p:spPr>
          <a:xfrm flipH="1">
            <a:off x="6732242" y="3038542"/>
            <a:ext cx="576062" cy="493725"/>
          </a:xfrm>
          <a:prstGeom prst="straightConnector1">
            <a:avLst/>
          </a:prstGeom>
          <a:ln w="28575">
            <a:solidFill>
              <a:schemeClr val="accent2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單箭頭接點 24"/>
          <p:cNvCxnSpPr/>
          <p:nvPr/>
        </p:nvCxnSpPr>
        <p:spPr>
          <a:xfrm flipV="1">
            <a:off x="1763102" y="4869160"/>
            <a:ext cx="659538" cy="362364"/>
          </a:xfrm>
          <a:prstGeom prst="straightConnector1">
            <a:avLst/>
          </a:prstGeom>
          <a:ln w="28575">
            <a:solidFill>
              <a:schemeClr val="accent2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單箭頭接點 25"/>
          <p:cNvCxnSpPr/>
          <p:nvPr/>
        </p:nvCxnSpPr>
        <p:spPr>
          <a:xfrm>
            <a:off x="4552941" y="2594248"/>
            <a:ext cx="0" cy="558594"/>
          </a:xfrm>
          <a:prstGeom prst="straightConnector1">
            <a:avLst/>
          </a:prstGeom>
          <a:ln w="28575">
            <a:solidFill>
              <a:schemeClr val="accent2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單箭頭接點 26"/>
          <p:cNvCxnSpPr/>
          <p:nvPr/>
        </p:nvCxnSpPr>
        <p:spPr>
          <a:xfrm>
            <a:off x="1835696" y="3038542"/>
            <a:ext cx="514350" cy="533400"/>
          </a:xfrm>
          <a:prstGeom prst="straightConnector1">
            <a:avLst/>
          </a:prstGeom>
          <a:ln w="28575">
            <a:solidFill>
              <a:schemeClr val="accent2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Slide Number Placeholder 27"/>
          <p:cNvSpPr>
            <a:spLocks noGrp="1"/>
          </p:cNvSpPr>
          <p:nvPr>
            <p:ph type="sldNum" sz="quarter" idx="12"/>
          </p:nvPr>
        </p:nvSpPr>
        <p:spPr>
          <a:xfrm>
            <a:off x="8532440" y="5949280"/>
            <a:ext cx="457200" cy="441325"/>
          </a:xfrm>
        </p:spPr>
        <p:txBody>
          <a:bodyPr/>
          <a:lstStyle/>
          <a:p>
            <a:fld id="{A11426D2-6810-4BCB-ABAE-691E0F82CD7D}" type="slidenum">
              <a:rPr lang="zh-TW" altLang="en-US" smtClean="0"/>
              <a:pPr/>
              <a:t>19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3902751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534400" cy="758952"/>
          </a:xfrm>
        </p:spPr>
        <p:txBody>
          <a:bodyPr>
            <a:noAutofit/>
          </a:bodyPr>
          <a:lstStyle/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工作快樂與整體快樂</a:t>
            </a:r>
            <a:endParaRPr 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683568" y="1628800"/>
            <a:ext cx="7776864" cy="20882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2600" b="1" u="sng" dirty="0" smtClean="0">
                <a:latin typeface="標楷體" pitchFamily="65" charset="-120"/>
                <a:ea typeface="標楷體" pitchFamily="65" charset="-120"/>
              </a:rPr>
              <a:t>工作快樂 </a:t>
            </a:r>
            <a:r>
              <a:rPr lang="en-US" altLang="zh-TW" sz="2600" b="1" u="sng" dirty="0" smtClean="0">
                <a:ea typeface="標楷體" pitchFamily="65" charset="-120"/>
              </a:rPr>
              <a:t>Happiness-at-Work</a:t>
            </a:r>
          </a:p>
          <a:p>
            <a:r>
              <a:rPr lang="zh-TW" altLang="en-US" sz="2600" dirty="0" smtClean="0">
                <a:latin typeface="標楷體" pitchFamily="65" charset="-120"/>
                <a:ea typeface="標楷體" pitchFamily="65" charset="-120"/>
              </a:rPr>
              <a:t>員工從工作中獲得的滿足、期待每一天的新工作</a:t>
            </a:r>
            <a:endParaRPr lang="en-US" altLang="zh-TW" sz="2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2600" dirty="0" smtClean="0"/>
              <a:t>The perception that a worker draws satisfaction from work, and looks forward to each working day.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684432" y="3933056"/>
            <a:ext cx="7776000" cy="208823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2600" b="1" u="sng" dirty="0" smtClean="0">
                <a:latin typeface="標楷體" pitchFamily="65" charset="-120"/>
                <a:ea typeface="標楷體" pitchFamily="65" charset="-120"/>
              </a:rPr>
              <a:t>整體快樂 </a:t>
            </a:r>
            <a:r>
              <a:rPr lang="en-US" altLang="zh-TW" sz="2600" b="1" u="sng" dirty="0" smtClean="0"/>
              <a:t>Overall Happiness</a:t>
            </a:r>
          </a:p>
          <a:p>
            <a:r>
              <a:rPr lang="zh-TW" altLang="en-US" sz="2600" dirty="0" smtClean="0">
                <a:latin typeface="標楷體" pitchFamily="65" charset="-120"/>
                <a:ea typeface="標楷體" pitchFamily="65" charset="-120"/>
              </a:rPr>
              <a:t>總體來說，個人感覺到快樂的程度</a:t>
            </a:r>
            <a:endParaRPr lang="en-US" altLang="zh-TW" sz="2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2600" dirty="0" smtClean="0"/>
              <a:t>Taking everything together and looking at life as a whole, the degree to which a person is happy. </a:t>
            </a:r>
            <a:endParaRPr lang="en-US" altLang="zh-TW" sz="26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532440" y="5949280"/>
            <a:ext cx="457200" cy="441325"/>
          </a:xfrm>
        </p:spPr>
        <p:txBody>
          <a:bodyPr/>
          <a:lstStyle/>
          <a:p>
            <a:fld id="{A11426D2-6810-4BCB-ABAE-691E0F82CD7D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709887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不同工作級別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對五大驅動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要素的看法</a:t>
            </a:r>
            <a:endParaRPr lang="zh-HK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7" name="群組 6"/>
          <p:cNvGrpSpPr/>
          <p:nvPr/>
        </p:nvGrpSpPr>
        <p:grpSpPr>
          <a:xfrm>
            <a:off x="179512" y="1284212"/>
            <a:ext cx="8795546" cy="5097115"/>
            <a:chOff x="179512" y="1284212"/>
            <a:chExt cx="8795546" cy="5097115"/>
          </a:xfrm>
        </p:grpSpPr>
        <p:sp>
          <p:nvSpPr>
            <p:cNvPr id="36" name="矩形 35"/>
            <p:cNvSpPr/>
            <p:nvPr/>
          </p:nvSpPr>
          <p:spPr>
            <a:xfrm>
              <a:off x="179512" y="1284212"/>
              <a:ext cx="8795546" cy="5097115"/>
            </a:xfrm>
            <a:prstGeom prst="rect">
              <a:avLst/>
            </a:prstGeom>
            <a:solidFill>
              <a:schemeClr val="bg2"/>
            </a:solidFill>
            <a:ln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3" name="Rounded Rectangle 6"/>
            <p:cNvSpPr/>
            <p:nvPr/>
          </p:nvSpPr>
          <p:spPr>
            <a:xfrm>
              <a:off x="251520" y="1628800"/>
              <a:ext cx="1728192" cy="1584176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標楷體" pitchFamily="65" charset="-120"/>
                  <a:ea typeface="標楷體" pitchFamily="65" charset="-120"/>
                </a:rPr>
                <a:t>管</a:t>
              </a:r>
              <a:r>
                <a:rPr lang="zh-TW" altLang="en-US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標楷體" pitchFamily="65" charset="-120"/>
                  <a:ea typeface="標楷體" pitchFamily="65" charset="-120"/>
                </a:rPr>
                <a:t>理高層</a:t>
              </a:r>
              <a:endParaRPr lang="en-US" altLang="zh-TW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endParaRPr>
            </a:p>
            <a:p>
              <a:pPr algn="ctr"/>
              <a:r>
                <a:rPr lang="en-US" altLang="zh-TW" sz="12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Top Management</a:t>
              </a:r>
              <a:endParaRPr lang="zh-TW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" name="Rounded Rectangle 6"/>
            <p:cNvSpPr/>
            <p:nvPr/>
          </p:nvSpPr>
          <p:spPr>
            <a:xfrm>
              <a:off x="4716016" y="1628800"/>
              <a:ext cx="1728192" cy="1584176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標楷體" pitchFamily="65" charset="-120"/>
                  <a:ea typeface="標楷體" pitchFamily="65" charset="-120"/>
                </a:rPr>
                <a:t>中</a:t>
              </a:r>
              <a:r>
                <a:rPr lang="zh-TW" altLang="en-US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標楷體" pitchFamily="65" charset="-120"/>
                  <a:ea typeface="標楷體" pitchFamily="65" charset="-120"/>
                </a:rPr>
                <a:t>層管理人員  </a:t>
              </a:r>
              <a:r>
                <a:rPr lang="en-US" altLang="zh-TW" sz="12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Middle Management</a:t>
              </a:r>
              <a:endParaRPr lang="zh-TW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" name="Rounded Rectangle 6"/>
            <p:cNvSpPr/>
            <p:nvPr/>
          </p:nvSpPr>
          <p:spPr>
            <a:xfrm>
              <a:off x="251520" y="3933056"/>
              <a:ext cx="1728192" cy="1584176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標楷體" pitchFamily="65" charset="-120"/>
                  <a:ea typeface="標楷體" pitchFamily="65" charset="-120"/>
                  <a:cs typeface="Arial" pitchFamily="34" charset="0"/>
                </a:rPr>
                <a:t>專業人仕</a:t>
              </a:r>
              <a:endParaRPr lang="en-US" altLang="zh-TW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  <a:cs typeface="Arial" pitchFamily="34" charset="0"/>
              </a:endParaRPr>
            </a:p>
            <a:p>
              <a:pPr algn="ctr"/>
              <a:r>
                <a:rPr lang="en-US" altLang="zh-TW" sz="12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Professionals</a:t>
              </a:r>
              <a:endParaRPr lang="zh-TW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Rounded Rectangle 6"/>
            <p:cNvSpPr/>
            <p:nvPr/>
          </p:nvSpPr>
          <p:spPr>
            <a:xfrm>
              <a:off x="4716016" y="3933056"/>
              <a:ext cx="1728192" cy="1584176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標楷體" pitchFamily="65" charset="-120"/>
                  <a:ea typeface="標楷體" pitchFamily="65" charset="-120"/>
                  <a:cs typeface="Arial" pitchFamily="34" charset="0"/>
                </a:rPr>
                <a:t>基層</a:t>
              </a:r>
              <a:r>
                <a:rPr lang="zh-TW" altLang="en-US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標楷體" pitchFamily="65" charset="-120"/>
                  <a:ea typeface="標楷體" pitchFamily="65" charset="-120"/>
                  <a:cs typeface="Arial" pitchFamily="34" charset="0"/>
                </a:rPr>
                <a:t>員</a:t>
              </a:r>
              <a:r>
                <a:rPr lang="zh-TW" altLang="en-US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標楷體" pitchFamily="65" charset="-120"/>
                  <a:ea typeface="標楷體" pitchFamily="65" charset="-120"/>
                  <a:cs typeface="Arial" pitchFamily="34" charset="0"/>
                </a:rPr>
                <a:t>工</a:t>
              </a:r>
              <a:r>
                <a:rPr lang="en-US" altLang="zh-TW" sz="12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General Staff</a:t>
              </a:r>
              <a:endParaRPr lang="zh-TW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圓角矩形 7"/>
            <p:cNvSpPr/>
            <p:nvPr/>
          </p:nvSpPr>
          <p:spPr>
            <a:xfrm>
              <a:off x="2078097" y="1628800"/>
              <a:ext cx="2304256" cy="288032"/>
            </a:xfrm>
            <a:prstGeom prst="roundRect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HK" b="1" dirty="0">
                  <a:solidFill>
                    <a:schemeClr val="bg1"/>
                  </a:solidFill>
                </a:rPr>
                <a:t>Trust </a:t>
              </a:r>
              <a:r>
                <a:rPr lang="zh-HK" altLang="en-US" b="1" dirty="0">
                  <a:solidFill>
                    <a:schemeClr val="bg1"/>
                  </a:solidFill>
                  <a:latin typeface="標楷體" pitchFamily="65" charset="-120"/>
                  <a:ea typeface="標楷體" pitchFamily="65" charset="-120"/>
                </a:rPr>
                <a:t>信任</a:t>
              </a:r>
            </a:p>
          </p:txBody>
        </p:sp>
        <p:sp>
          <p:nvSpPr>
            <p:cNvPr id="9" name="圓角矩形 8"/>
            <p:cNvSpPr/>
            <p:nvPr/>
          </p:nvSpPr>
          <p:spPr>
            <a:xfrm>
              <a:off x="2078097" y="1983196"/>
              <a:ext cx="2304256" cy="288032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HK" b="1" dirty="0" smtClean="0">
                  <a:solidFill>
                    <a:schemeClr val="bg1"/>
                  </a:solidFill>
                </a:rPr>
                <a:t>Fairness</a:t>
              </a:r>
              <a:r>
                <a:rPr lang="en-US" altLang="zh-HK" b="1" dirty="0" smtClean="0">
                  <a:solidFill>
                    <a:schemeClr val="bg1"/>
                  </a:solidFill>
                  <a:latin typeface="標楷體" pitchFamily="65" charset="-120"/>
                  <a:ea typeface="標楷體" pitchFamily="65" charset="-120"/>
                </a:rPr>
                <a:t> </a:t>
              </a:r>
              <a:r>
                <a:rPr lang="zh-HK" altLang="en-US" b="1" dirty="0" smtClean="0">
                  <a:solidFill>
                    <a:schemeClr val="bg1"/>
                  </a:solidFill>
                  <a:latin typeface="標楷體" pitchFamily="65" charset="-120"/>
                  <a:ea typeface="標楷體" pitchFamily="65" charset="-120"/>
                </a:rPr>
                <a:t>公平</a:t>
              </a:r>
              <a:endParaRPr lang="zh-HK" altLang="en-US" b="1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0" name="圓角矩形 9"/>
            <p:cNvSpPr/>
            <p:nvPr/>
          </p:nvSpPr>
          <p:spPr>
            <a:xfrm>
              <a:off x="2081773" y="2348880"/>
              <a:ext cx="1757908" cy="288032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HK" sz="1300" dirty="0">
                  <a:solidFill>
                    <a:schemeClr val="bg1">
                      <a:lumMod val="85000"/>
                    </a:schemeClr>
                  </a:solidFill>
                </a:rPr>
                <a:t>Communication </a:t>
              </a:r>
              <a:r>
                <a:rPr lang="zh-HK" altLang="en-US" sz="1300" dirty="0" smtClean="0">
                  <a:solidFill>
                    <a:schemeClr val="bg1">
                      <a:lumMod val="85000"/>
                    </a:schemeClr>
                  </a:solidFill>
                  <a:latin typeface="標楷體" pitchFamily="65" charset="-120"/>
                  <a:ea typeface="標楷體" pitchFamily="65" charset="-120"/>
                </a:rPr>
                <a:t>溝通</a:t>
              </a:r>
              <a:endParaRPr lang="zh-HK" altLang="en-US" sz="1300" dirty="0">
                <a:solidFill>
                  <a:schemeClr val="bg1">
                    <a:lumMod val="85000"/>
                  </a:schemeClr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2" name="圓角矩形 11"/>
            <p:cNvSpPr/>
            <p:nvPr/>
          </p:nvSpPr>
          <p:spPr>
            <a:xfrm>
              <a:off x="2078097" y="2708920"/>
              <a:ext cx="1761583" cy="288032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HK" sz="1400" dirty="0">
                  <a:solidFill>
                    <a:schemeClr val="bg1">
                      <a:lumMod val="85000"/>
                    </a:schemeClr>
                  </a:solidFill>
                </a:rPr>
                <a:t>Efficiency </a:t>
              </a:r>
              <a:r>
                <a:rPr lang="zh-HK" altLang="en-US" sz="1400" dirty="0" smtClean="0">
                  <a:solidFill>
                    <a:schemeClr val="bg1">
                      <a:lumMod val="85000"/>
                    </a:schemeClr>
                  </a:solidFill>
                  <a:latin typeface="標楷體" pitchFamily="65" charset="-120"/>
                  <a:ea typeface="標楷體" pitchFamily="65" charset="-120"/>
                </a:rPr>
                <a:t>效率</a:t>
              </a:r>
              <a:endParaRPr lang="zh-HK" altLang="en-US" sz="1400" dirty="0">
                <a:solidFill>
                  <a:schemeClr val="bg1">
                    <a:lumMod val="85000"/>
                  </a:schemeClr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3" name="圓角矩形 12"/>
            <p:cNvSpPr/>
            <p:nvPr/>
          </p:nvSpPr>
          <p:spPr>
            <a:xfrm>
              <a:off x="2078096" y="3068960"/>
              <a:ext cx="1761583" cy="360040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HK" sz="1100" dirty="0">
                  <a:solidFill>
                    <a:schemeClr val="bg1">
                      <a:lumMod val="85000"/>
                    </a:schemeClr>
                  </a:solidFill>
                </a:rPr>
                <a:t>Corporate Governance </a:t>
              </a:r>
            </a:p>
            <a:p>
              <a:pPr algn="ctr"/>
              <a:r>
                <a:rPr lang="zh-HK" altLang="en-US" sz="1100" dirty="0">
                  <a:solidFill>
                    <a:schemeClr val="bg1">
                      <a:lumMod val="85000"/>
                    </a:schemeClr>
                  </a:solidFill>
                  <a:latin typeface="標楷體" pitchFamily="65" charset="-120"/>
                  <a:ea typeface="標楷體" pitchFamily="65" charset="-120"/>
                </a:rPr>
                <a:t>企業管冶</a:t>
              </a:r>
            </a:p>
          </p:txBody>
        </p:sp>
        <p:sp>
          <p:nvSpPr>
            <p:cNvPr id="18" name="圓角矩形 17"/>
            <p:cNvSpPr/>
            <p:nvPr/>
          </p:nvSpPr>
          <p:spPr>
            <a:xfrm>
              <a:off x="6551385" y="1556792"/>
              <a:ext cx="2304256" cy="288032"/>
            </a:xfrm>
            <a:prstGeom prst="roundRect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HK" b="1" dirty="0">
                  <a:solidFill>
                    <a:schemeClr val="bg1"/>
                  </a:solidFill>
                </a:rPr>
                <a:t>Trust </a:t>
              </a:r>
              <a:r>
                <a:rPr lang="zh-HK" altLang="en-US" b="1" dirty="0">
                  <a:solidFill>
                    <a:schemeClr val="bg1"/>
                  </a:solidFill>
                  <a:latin typeface="標楷體" pitchFamily="65" charset="-120"/>
                  <a:ea typeface="標楷體" pitchFamily="65" charset="-120"/>
                </a:rPr>
                <a:t>信任</a:t>
              </a:r>
            </a:p>
          </p:txBody>
        </p:sp>
        <p:sp>
          <p:nvSpPr>
            <p:cNvPr id="19" name="圓角矩形 18"/>
            <p:cNvSpPr/>
            <p:nvPr/>
          </p:nvSpPr>
          <p:spPr>
            <a:xfrm>
              <a:off x="6551385" y="1911188"/>
              <a:ext cx="2304256" cy="288032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HK" b="1" dirty="0" smtClean="0">
                  <a:solidFill>
                    <a:schemeClr val="bg1"/>
                  </a:solidFill>
                </a:rPr>
                <a:t>Fairness</a:t>
              </a:r>
              <a:r>
                <a:rPr lang="en-US" altLang="zh-HK" b="1" dirty="0" smtClean="0">
                  <a:solidFill>
                    <a:schemeClr val="bg1"/>
                  </a:solidFill>
                  <a:latin typeface="標楷體" pitchFamily="65" charset="-120"/>
                  <a:ea typeface="標楷體" pitchFamily="65" charset="-120"/>
                </a:rPr>
                <a:t> </a:t>
              </a:r>
              <a:r>
                <a:rPr lang="zh-HK" altLang="en-US" b="1" dirty="0" smtClean="0">
                  <a:solidFill>
                    <a:schemeClr val="bg1"/>
                  </a:solidFill>
                  <a:latin typeface="標楷體" pitchFamily="65" charset="-120"/>
                  <a:ea typeface="標楷體" pitchFamily="65" charset="-120"/>
                </a:rPr>
                <a:t>公平</a:t>
              </a:r>
              <a:endParaRPr lang="zh-HK" altLang="en-US" b="1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20" name="圓角矩形 19"/>
            <p:cNvSpPr/>
            <p:nvPr/>
          </p:nvSpPr>
          <p:spPr>
            <a:xfrm>
              <a:off x="6555061" y="2276872"/>
              <a:ext cx="2300580" cy="288032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HK" sz="1500" b="1" dirty="0">
                  <a:solidFill>
                    <a:schemeClr val="bg1"/>
                  </a:solidFill>
                </a:rPr>
                <a:t>Communication </a:t>
              </a:r>
              <a:r>
                <a:rPr lang="zh-HK" altLang="en-US" sz="1700" b="1" dirty="0" smtClean="0">
                  <a:solidFill>
                    <a:schemeClr val="bg1"/>
                  </a:solidFill>
                  <a:latin typeface="標楷體" pitchFamily="65" charset="-120"/>
                  <a:ea typeface="標楷體" pitchFamily="65" charset="-120"/>
                </a:rPr>
                <a:t>溝通</a:t>
              </a:r>
              <a:endParaRPr lang="zh-HK" altLang="en-US" sz="1700" b="1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21" name="圓角矩形 20"/>
            <p:cNvSpPr/>
            <p:nvPr/>
          </p:nvSpPr>
          <p:spPr>
            <a:xfrm>
              <a:off x="6551385" y="2636912"/>
              <a:ext cx="1761583" cy="288032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HK" sz="1500" dirty="0">
                  <a:solidFill>
                    <a:schemeClr val="bg1">
                      <a:lumMod val="75000"/>
                    </a:schemeClr>
                  </a:solidFill>
                </a:rPr>
                <a:t>Efficiency </a:t>
              </a:r>
              <a:r>
                <a:rPr lang="zh-HK" altLang="en-US" sz="1500" dirty="0" smtClean="0">
                  <a:solidFill>
                    <a:schemeClr val="bg1">
                      <a:lumMod val="75000"/>
                    </a:schemeClr>
                  </a:solidFill>
                  <a:latin typeface="標楷體" pitchFamily="65" charset="-120"/>
                  <a:ea typeface="標楷體" pitchFamily="65" charset="-120"/>
                </a:rPr>
                <a:t>效率</a:t>
              </a:r>
              <a:endParaRPr lang="zh-HK" altLang="en-US" sz="1500" dirty="0">
                <a:solidFill>
                  <a:schemeClr val="bg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22" name="圓角矩形 21"/>
            <p:cNvSpPr/>
            <p:nvPr/>
          </p:nvSpPr>
          <p:spPr>
            <a:xfrm>
              <a:off x="6551384" y="2996952"/>
              <a:ext cx="1761583" cy="360040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HK" sz="1100" dirty="0">
                  <a:solidFill>
                    <a:schemeClr val="bg1">
                      <a:lumMod val="75000"/>
                    </a:schemeClr>
                  </a:solidFill>
                </a:rPr>
                <a:t>Corporate Governance </a:t>
              </a:r>
            </a:p>
            <a:p>
              <a:pPr algn="ctr"/>
              <a:r>
                <a:rPr lang="zh-HK" altLang="en-US" sz="1100" dirty="0">
                  <a:solidFill>
                    <a:schemeClr val="bg1">
                      <a:lumMod val="75000"/>
                    </a:schemeClr>
                  </a:solidFill>
                  <a:latin typeface="標楷體" pitchFamily="65" charset="-120"/>
                  <a:ea typeface="標楷體" pitchFamily="65" charset="-120"/>
                </a:rPr>
                <a:t>企業管冶</a:t>
              </a:r>
            </a:p>
          </p:txBody>
        </p:sp>
        <p:sp>
          <p:nvSpPr>
            <p:cNvPr id="23" name="圓角矩形 22"/>
            <p:cNvSpPr/>
            <p:nvPr/>
          </p:nvSpPr>
          <p:spPr>
            <a:xfrm>
              <a:off x="2093125" y="3933056"/>
              <a:ext cx="2304256" cy="288032"/>
            </a:xfrm>
            <a:prstGeom prst="roundRect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HK" b="1" dirty="0">
                  <a:solidFill>
                    <a:schemeClr val="bg1"/>
                  </a:solidFill>
                </a:rPr>
                <a:t>Trust </a:t>
              </a:r>
              <a:r>
                <a:rPr lang="zh-HK" altLang="en-US" b="1" dirty="0">
                  <a:solidFill>
                    <a:schemeClr val="bg1"/>
                  </a:solidFill>
                  <a:latin typeface="標楷體" pitchFamily="65" charset="-120"/>
                  <a:ea typeface="標楷體" pitchFamily="65" charset="-120"/>
                </a:rPr>
                <a:t>信任</a:t>
              </a:r>
            </a:p>
          </p:txBody>
        </p:sp>
        <p:sp>
          <p:nvSpPr>
            <p:cNvPr id="24" name="圓角矩形 23"/>
            <p:cNvSpPr/>
            <p:nvPr/>
          </p:nvSpPr>
          <p:spPr>
            <a:xfrm>
              <a:off x="2093125" y="4287452"/>
              <a:ext cx="2304256" cy="288032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HK" b="1" dirty="0" smtClean="0">
                  <a:solidFill>
                    <a:schemeClr val="bg1"/>
                  </a:solidFill>
                </a:rPr>
                <a:t>Fairness </a:t>
              </a:r>
              <a:r>
                <a:rPr lang="zh-HK" altLang="en-US" b="1" dirty="0" smtClean="0">
                  <a:solidFill>
                    <a:schemeClr val="bg1"/>
                  </a:solidFill>
                  <a:latin typeface="標楷體" pitchFamily="65" charset="-120"/>
                  <a:ea typeface="標楷體" pitchFamily="65" charset="-120"/>
                </a:rPr>
                <a:t>公平</a:t>
              </a:r>
              <a:endParaRPr lang="zh-HK" altLang="en-US" b="1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25" name="圓角矩形 24"/>
            <p:cNvSpPr/>
            <p:nvPr/>
          </p:nvSpPr>
          <p:spPr>
            <a:xfrm>
              <a:off x="2096801" y="4653136"/>
              <a:ext cx="2300580" cy="288032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HK" sz="1500" b="1" dirty="0">
                  <a:solidFill>
                    <a:schemeClr val="bg1"/>
                  </a:solidFill>
                </a:rPr>
                <a:t>Communication </a:t>
              </a:r>
              <a:r>
                <a:rPr lang="zh-HK" altLang="en-US" sz="1700" b="1" dirty="0" smtClean="0">
                  <a:solidFill>
                    <a:schemeClr val="bg1"/>
                  </a:solidFill>
                  <a:latin typeface="標楷體" pitchFamily="65" charset="-120"/>
                  <a:ea typeface="標楷體" pitchFamily="65" charset="-120"/>
                </a:rPr>
                <a:t>溝通</a:t>
              </a:r>
              <a:endParaRPr lang="zh-HK" altLang="en-US" sz="1700" b="1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26" name="圓角矩形 25"/>
            <p:cNvSpPr/>
            <p:nvPr/>
          </p:nvSpPr>
          <p:spPr>
            <a:xfrm>
              <a:off x="2093125" y="5013176"/>
              <a:ext cx="2289228" cy="288032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HK" sz="1600" b="1" dirty="0">
                  <a:solidFill>
                    <a:schemeClr val="bg1"/>
                  </a:solidFill>
                </a:rPr>
                <a:t>Efficiency </a:t>
              </a:r>
              <a:r>
                <a:rPr lang="zh-HK" altLang="en-US" sz="1600" b="1" dirty="0" smtClean="0">
                  <a:solidFill>
                    <a:schemeClr val="bg1"/>
                  </a:solidFill>
                  <a:latin typeface="標楷體" pitchFamily="65" charset="-120"/>
                  <a:ea typeface="標楷體" pitchFamily="65" charset="-120"/>
                </a:rPr>
                <a:t>效率</a:t>
              </a:r>
              <a:endParaRPr lang="zh-HK" altLang="en-US" sz="1600" b="1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27" name="圓角矩形 26"/>
            <p:cNvSpPr/>
            <p:nvPr/>
          </p:nvSpPr>
          <p:spPr>
            <a:xfrm>
              <a:off x="2093124" y="5373216"/>
              <a:ext cx="1761583" cy="360040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HK" sz="1100" dirty="0">
                  <a:solidFill>
                    <a:schemeClr val="bg1">
                      <a:lumMod val="75000"/>
                    </a:schemeClr>
                  </a:solidFill>
                </a:rPr>
                <a:t>Corporate Governance </a:t>
              </a:r>
            </a:p>
            <a:p>
              <a:pPr algn="ctr"/>
              <a:r>
                <a:rPr lang="zh-HK" altLang="en-US" sz="1100" dirty="0">
                  <a:solidFill>
                    <a:schemeClr val="bg1">
                      <a:lumMod val="75000"/>
                    </a:schemeClr>
                  </a:solidFill>
                </a:rPr>
                <a:t>企業管冶</a:t>
              </a:r>
            </a:p>
          </p:txBody>
        </p:sp>
        <p:sp>
          <p:nvSpPr>
            <p:cNvPr id="28" name="圓角矩形 27"/>
            <p:cNvSpPr/>
            <p:nvPr/>
          </p:nvSpPr>
          <p:spPr>
            <a:xfrm>
              <a:off x="6588225" y="3933056"/>
              <a:ext cx="2304256" cy="288032"/>
            </a:xfrm>
            <a:prstGeom prst="roundRect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HK" b="1" dirty="0">
                  <a:solidFill>
                    <a:schemeClr val="bg1"/>
                  </a:solidFill>
                </a:rPr>
                <a:t>Trust </a:t>
              </a:r>
              <a:r>
                <a:rPr lang="zh-HK" altLang="en-US" b="1" dirty="0">
                  <a:solidFill>
                    <a:schemeClr val="bg1"/>
                  </a:solidFill>
                  <a:latin typeface="標楷體" pitchFamily="65" charset="-120"/>
                  <a:ea typeface="標楷體" pitchFamily="65" charset="-120"/>
                </a:rPr>
                <a:t>信任</a:t>
              </a:r>
            </a:p>
          </p:txBody>
        </p:sp>
        <p:sp>
          <p:nvSpPr>
            <p:cNvPr id="29" name="圓角矩形 28"/>
            <p:cNvSpPr/>
            <p:nvPr/>
          </p:nvSpPr>
          <p:spPr>
            <a:xfrm>
              <a:off x="6588225" y="4287452"/>
              <a:ext cx="2304256" cy="288032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HK" b="1" dirty="0" smtClean="0">
                  <a:solidFill>
                    <a:schemeClr val="bg1"/>
                  </a:solidFill>
                </a:rPr>
                <a:t>Fairness </a:t>
              </a:r>
              <a:r>
                <a:rPr lang="zh-HK" altLang="en-US" b="1" dirty="0" smtClean="0">
                  <a:solidFill>
                    <a:schemeClr val="bg1"/>
                  </a:solidFill>
                  <a:latin typeface="標楷體" pitchFamily="65" charset="-120"/>
                  <a:ea typeface="標楷體" pitchFamily="65" charset="-120"/>
                </a:rPr>
                <a:t>公平</a:t>
              </a:r>
              <a:endParaRPr lang="zh-HK" altLang="en-US" b="1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30" name="圓角矩形 29"/>
            <p:cNvSpPr/>
            <p:nvPr/>
          </p:nvSpPr>
          <p:spPr>
            <a:xfrm>
              <a:off x="6591901" y="4653136"/>
              <a:ext cx="2300580" cy="288032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HK" sz="1500" b="1" dirty="0">
                  <a:solidFill>
                    <a:schemeClr val="bg1"/>
                  </a:solidFill>
                </a:rPr>
                <a:t>Communication </a:t>
              </a:r>
              <a:r>
                <a:rPr lang="zh-HK" altLang="en-US" sz="1700" b="1" dirty="0" smtClean="0">
                  <a:solidFill>
                    <a:schemeClr val="bg1"/>
                  </a:solidFill>
                  <a:latin typeface="標楷體" pitchFamily="65" charset="-120"/>
                  <a:ea typeface="標楷體" pitchFamily="65" charset="-120"/>
                </a:rPr>
                <a:t>溝通</a:t>
              </a:r>
              <a:endParaRPr lang="zh-HK" altLang="en-US" sz="1700" b="1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31" name="圓角矩形 30"/>
            <p:cNvSpPr/>
            <p:nvPr/>
          </p:nvSpPr>
          <p:spPr>
            <a:xfrm>
              <a:off x="6588225" y="5013176"/>
              <a:ext cx="1761583" cy="288032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HK" sz="1500" dirty="0">
                  <a:solidFill>
                    <a:schemeClr val="bg1">
                      <a:lumMod val="75000"/>
                    </a:schemeClr>
                  </a:solidFill>
                </a:rPr>
                <a:t>Efficiency </a:t>
              </a:r>
              <a:r>
                <a:rPr lang="zh-HK" altLang="en-US" sz="1500" dirty="0" smtClean="0">
                  <a:solidFill>
                    <a:schemeClr val="bg1">
                      <a:lumMod val="75000"/>
                    </a:schemeClr>
                  </a:solidFill>
                  <a:latin typeface="標楷體" pitchFamily="65" charset="-120"/>
                  <a:ea typeface="標楷體" pitchFamily="65" charset="-120"/>
                </a:rPr>
                <a:t>效率</a:t>
              </a:r>
              <a:endParaRPr lang="zh-HK" altLang="en-US" sz="1500" dirty="0">
                <a:solidFill>
                  <a:schemeClr val="bg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32" name="圓角矩形 31"/>
            <p:cNvSpPr/>
            <p:nvPr/>
          </p:nvSpPr>
          <p:spPr>
            <a:xfrm>
              <a:off x="6588224" y="5373216"/>
              <a:ext cx="2304257" cy="504056"/>
            </a:xfrm>
            <a:prstGeom prst="roundRect">
              <a:avLst/>
            </a:prstGeom>
            <a:solidFill>
              <a:srgbClr val="7030A0"/>
            </a:solidFill>
            <a:ln>
              <a:solidFill>
                <a:srgbClr val="002060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HK" sz="1300" b="1" dirty="0"/>
                <a:t>Corporate Governance </a:t>
              </a:r>
            </a:p>
            <a:p>
              <a:pPr algn="ctr"/>
              <a:r>
                <a:rPr lang="zh-HK" altLang="en-US" sz="1500" b="1" dirty="0">
                  <a:latin typeface="標楷體" pitchFamily="65" charset="-120"/>
                  <a:ea typeface="標楷體" pitchFamily="65" charset="-120"/>
                </a:rPr>
                <a:t>企業管冶</a:t>
              </a:r>
            </a:p>
          </p:txBody>
        </p:sp>
        <p:cxnSp>
          <p:nvCxnSpPr>
            <p:cNvPr id="38" name="直線接點 37"/>
            <p:cNvCxnSpPr>
              <a:stCxn id="36" idx="0"/>
              <a:endCxn id="36" idx="2"/>
            </p:cNvCxnSpPr>
            <p:nvPr/>
          </p:nvCxnSpPr>
          <p:spPr>
            <a:xfrm>
              <a:off x="4577285" y="1284212"/>
              <a:ext cx="0" cy="5097115"/>
            </a:xfrm>
            <a:prstGeom prst="line">
              <a:avLst/>
            </a:prstGeom>
            <a:ln w="28575">
              <a:solidFill>
                <a:schemeClr val="tx1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接點 38"/>
            <p:cNvCxnSpPr/>
            <p:nvPr/>
          </p:nvCxnSpPr>
          <p:spPr>
            <a:xfrm>
              <a:off x="179512" y="3645024"/>
              <a:ext cx="8795546" cy="0"/>
            </a:xfrm>
            <a:prstGeom prst="line">
              <a:avLst/>
            </a:prstGeom>
            <a:ln w="28575">
              <a:solidFill>
                <a:schemeClr val="tx1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Slide Number Placeholder 33"/>
          <p:cNvSpPr>
            <a:spLocks noGrp="1"/>
          </p:cNvSpPr>
          <p:nvPr>
            <p:ph type="sldNum" sz="quarter" idx="12"/>
          </p:nvPr>
        </p:nvSpPr>
        <p:spPr>
          <a:xfrm>
            <a:off x="8532440" y="5949280"/>
            <a:ext cx="457200" cy="441325"/>
          </a:xfrm>
        </p:spPr>
        <p:txBody>
          <a:bodyPr/>
          <a:lstStyle/>
          <a:p>
            <a:fld id="{A11426D2-6810-4BCB-ABAE-691E0F82CD7D}" type="slidenum">
              <a:rPr lang="zh-TW" altLang="en-US" smtClean="0"/>
              <a:pPr/>
              <a:t>20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1249828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快樂指數的量度標準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395537" y="2060848"/>
          <a:ext cx="8352927" cy="32032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84309"/>
                <a:gridCol w="2784309"/>
                <a:gridCol w="2784309"/>
              </a:tblGrid>
              <a:tr h="118705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0-3</a:t>
                      </a:r>
                      <a:endParaRPr lang="zh-TW" alt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4-6</a:t>
                      </a:r>
                      <a:endParaRPr lang="zh-TW" alt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7-10</a:t>
                      </a:r>
                      <a:endParaRPr lang="zh-TW" altLang="en-US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829167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600" dirty="0" smtClean="0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表示明顯不快樂</a:t>
                      </a:r>
                      <a:endParaRPr lang="zh-TW" altLang="en-US" sz="2600" dirty="0"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600" dirty="0" smtClean="0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表示中性</a:t>
                      </a:r>
                      <a:endParaRPr lang="zh-TW" altLang="en-US" sz="2600" dirty="0"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600" dirty="0" smtClean="0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表示明顯快樂</a:t>
                      </a:r>
                      <a:endParaRPr lang="zh-TW" altLang="en-US" sz="2600" dirty="0"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87057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6" name="Picture 5" descr="sad_smiley_face_sticker-p217849124959531050env58_210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187624" y="4077072"/>
            <a:ext cx="1208162" cy="1208162"/>
          </a:xfrm>
          <a:prstGeom prst="rect">
            <a:avLst/>
          </a:prstGeom>
        </p:spPr>
      </p:pic>
      <p:pic>
        <p:nvPicPr>
          <p:cNvPr id="7" name="Picture 6" descr="smile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923928" y="4005064"/>
            <a:ext cx="1288743" cy="1285029"/>
          </a:xfrm>
          <a:prstGeom prst="rect">
            <a:avLst/>
          </a:prstGeom>
        </p:spPr>
      </p:pic>
      <p:pic>
        <p:nvPicPr>
          <p:cNvPr id="10" name="Picture 9" descr="laughing_smiley_face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EFF"/>
              </a:clrFrom>
              <a:clrTo>
                <a:srgbClr val="FFFEFF">
                  <a:alpha val="0"/>
                </a:srgbClr>
              </a:clrTo>
            </a:clrChange>
          </a:blip>
          <a:stretch>
            <a:fillRect/>
          </a:stretch>
        </p:blipFill>
        <p:spPr>
          <a:xfrm rot="1850938">
            <a:off x="6803815" y="4078753"/>
            <a:ext cx="1170205" cy="1163740"/>
          </a:xfrm>
          <a:prstGeom prst="rect">
            <a:avLst/>
          </a:prstGeom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532440" y="5949280"/>
            <a:ext cx="457200" cy="441325"/>
          </a:xfrm>
        </p:spPr>
        <p:txBody>
          <a:bodyPr/>
          <a:lstStyle/>
          <a:p>
            <a:fld id="{A11426D2-6810-4BCB-ABAE-691E0F82CD7D}" type="slidenum">
              <a:rPr lang="zh-TW" altLang="en-US" smtClean="0"/>
              <a:pPr/>
              <a:t>3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450769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HK" altLang="en-US" sz="3600" dirty="0">
                <a:latin typeface="標楷體" pitchFamily="65" charset="-120"/>
                <a:ea typeface="標楷體" pitchFamily="65" charset="-120"/>
              </a:rPr>
              <a:t>工作快樂指數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與整體快樂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指數</a:t>
            </a:r>
            <a:endParaRPr lang="zh-HK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7584" y="1664053"/>
            <a:ext cx="7488832" cy="45078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32440" y="5949280"/>
            <a:ext cx="457200" cy="441325"/>
          </a:xfrm>
        </p:spPr>
        <p:txBody>
          <a:bodyPr/>
          <a:lstStyle/>
          <a:p>
            <a:fld id="{A11426D2-6810-4BCB-ABAE-691E0F82CD7D}" type="slidenum">
              <a:rPr lang="zh-TW" altLang="en-US" smtClean="0"/>
              <a:pPr/>
              <a:t>4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4025432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工作快樂指數與整體快樂指數的關連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超過</a:t>
            </a:r>
            <a:r>
              <a:rPr lang="zh-TW" altLang="en-US" sz="36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百分之五十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的受訪者給予工作快樂及整體快樂相同的分數：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043608" y="2780928"/>
            <a:ext cx="2808312" cy="2880320"/>
          </a:xfrm>
          <a:prstGeom prst="roundRect">
            <a:avLst/>
          </a:prstGeom>
          <a:solidFill>
            <a:srgbClr val="007EEA">
              <a:alpha val="6902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Rounded Rectangle 4"/>
          <p:cNvSpPr/>
          <p:nvPr/>
        </p:nvSpPr>
        <p:spPr>
          <a:xfrm>
            <a:off x="5292080" y="2780928"/>
            <a:ext cx="2808312" cy="2880320"/>
          </a:xfrm>
          <a:prstGeom prst="roundRect">
            <a:avLst/>
          </a:prstGeom>
          <a:solidFill>
            <a:srgbClr val="C00000">
              <a:alpha val="72000"/>
            </a:srgb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259632" y="3867145"/>
            <a:ext cx="2448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b="1" dirty="0" smtClean="0">
                <a:latin typeface="標楷體" pitchFamily="65" charset="-120"/>
                <a:ea typeface="標楷體" pitchFamily="65" charset="-120"/>
              </a:rPr>
              <a:t>工作快樂</a:t>
            </a:r>
            <a:endParaRPr lang="zh-TW" altLang="en-US" sz="40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80112" y="3867145"/>
            <a:ext cx="23762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b="1" dirty="0" smtClean="0">
                <a:latin typeface="標楷體" pitchFamily="65" charset="-120"/>
                <a:ea typeface="標楷體" pitchFamily="65" charset="-120"/>
              </a:rPr>
              <a:t>整體快樂</a:t>
            </a:r>
            <a:endParaRPr lang="zh-TW" altLang="en-US" sz="4000" b="1" dirty="0">
              <a:latin typeface="標楷體" pitchFamily="65" charset="-120"/>
              <a:ea typeface="標楷體" pitchFamily="65" charset="-12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4139952" y="4077072"/>
            <a:ext cx="864096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139952" y="4293096"/>
            <a:ext cx="864096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8532440" y="5949280"/>
            <a:ext cx="457200" cy="441325"/>
          </a:xfrm>
        </p:spPr>
        <p:txBody>
          <a:bodyPr/>
          <a:lstStyle/>
          <a:p>
            <a:fld id="{A11426D2-6810-4BCB-ABAE-691E0F82CD7D}" type="slidenum">
              <a:rPr lang="zh-TW" altLang="en-US" smtClean="0"/>
              <a:pPr/>
              <a:t>5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598536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工作快樂指數與整體快樂指數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比較</a:t>
            </a:r>
            <a:endParaRPr lang="zh-HK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1628800"/>
            <a:ext cx="8011026" cy="468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32440" y="5949280"/>
            <a:ext cx="457200" cy="441325"/>
          </a:xfrm>
        </p:spPr>
        <p:txBody>
          <a:bodyPr/>
          <a:lstStyle/>
          <a:p>
            <a:fld id="{A11426D2-6810-4BCB-ABAE-691E0F82CD7D}" type="slidenum">
              <a:rPr lang="zh-TW" altLang="en-US" smtClean="0"/>
              <a:pPr/>
              <a:t>6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4051533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性別與快樂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指數</a:t>
            </a:r>
            <a:endParaRPr lang="zh-HK" altLang="en-US" dirty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1600" y="1628800"/>
            <a:ext cx="7344816" cy="45575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32440" y="5949280"/>
            <a:ext cx="457200" cy="441325"/>
          </a:xfrm>
        </p:spPr>
        <p:txBody>
          <a:bodyPr/>
          <a:lstStyle/>
          <a:p>
            <a:fld id="{A11426D2-6810-4BCB-ABAE-691E0F82CD7D}" type="slidenum">
              <a:rPr lang="zh-TW" altLang="en-US" smtClean="0"/>
              <a:pPr/>
              <a:t>7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1349464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教育程度與快樂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指數</a:t>
            </a:r>
            <a:endParaRPr lang="zh-HK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0222" y="1744054"/>
            <a:ext cx="8010563" cy="4248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32440" y="5949280"/>
            <a:ext cx="457200" cy="441325"/>
          </a:xfrm>
        </p:spPr>
        <p:txBody>
          <a:bodyPr/>
          <a:lstStyle/>
          <a:p>
            <a:fld id="{A11426D2-6810-4BCB-ABAE-691E0F82CD7D}" type="slidenum">
              <a:rPr lang="zh-TW" altLang="en-US" smtClean="0"/>
              <a:pPr/>
              <a:t>8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2178011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婚姻狀況與快樂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指數</a:t>
            </a:r>
            <a:endParaRPr lang="zh-HK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38254" y="1628800"/>
            <a:ext cx="7488832" cy="45015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32440" y="5949280"/>
            <a:ext cx="457200" cy="441325"/>
          </a:xfrm>
        </p:spPr>
        <p:txBody>
          <a:bodyPr/>
          <a:lstStyle/>
          <a:p>
            <a:fld id="{A11426D2-6810-4BCB-ABAE-691E0F82CD7D}" type="slidenum">
              <a:rPr lang="zh-TW" altLang="en-US" smtClean="0"/>
              <a:pPr/>
              <a:t>9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3502714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753</TotalTime>
  <Words>896</Words>
  <Application>Microsoft Office PowerPoint</Application>
  <PresentationFormat>On-screen Show (4:3)</PresentationFormat>
  <Paragraphs>147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Civic</vt:lpstr>
      <vt:lpstr>「香港企業工作快樂指數」 調研結果</vt:lpstr>
      <vt:lpstr>工作快樂與整體快樂</vt:lpstr>
      <vt:lpstr>快樂指數的量度標準</vt:lpstr>
      <vt:lpstr>工作快樂指數與整體快樂指數</vt:lpstr>
      <vt:lpstr>工作快樂指數與整體快樂指數的關連</vt:lpstr>
      <vt:lpstr>工作快樂指數與整體快樂指數比較</vt:lpstr>
      <vt:lpstr>性別與快樂指數</vt:lpstr>
      <vt:lpstr>教育程度與快樂指數</vt:lpstr>
      <vt:lpstr>婚姻狀況與快樂指數</vt:lpstr>
      <vt:lpstr>子女數目與快樂指數</vt:lpstr>
      <vt:lpstr>行業與快樂指數</vt:lpstr>
      <vt:lpstr>職級與快樂指數</vt:lpstr>
      <vt:lpstr>職員數目與快樂指數</vt:lpstr>
      <vt:lpstr>企業生命模型 The Corporate LIFE Model</vt:lpstr>
      <vt:lpstr>企業關愛  Corporate Love</vt:lpstr>
      <vt:lpstr>企業智慧 Corporate Insight</vt:lpstr>
      <vt:lpstr>企業韌力 Corporate Fortitude</vt:lpstr>
      <vt:lpstr>企業動力 Corporate Engagement</vt:lpstr>
      <vt:lpstr>影響「企業生命力」的五大驅動要素</vt:lpstr>
      <vt:lpstr>不同工作級別對五大驅動要素的看法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carinaf</dc:creator>
  <cp:lastModifiedBy>carinaf</cp:lastModifiedBy>
  <cp:revision>200</cp:revision>
  <cp:lastPrinted>2012-05-28T06:22:48Z</cp:lastPrinted>
  <dcterms:created xsi:type="dcterms:W3CDTF">2012-05-14T11:20:35Z</dcterms:created>
  <dcterms:modified xsi:type="dcterms:W3CDTF">2012-05-28T14:04:33Z</dcterms:modified>
</cp:coreProperties>
</file>